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  <p:sldMasterId id="2147483655" r:id="rId3"/>
    <p:sldMasterId id="2147483662" r:id="rId4"/>
    <p:sldMasterId id="2147483663" r:id="rId5"/>
    <p:sldMasterId id="2147483664" r:id="rId6"/>
    <p:sldMasterId id="2147483665" r:id="rId7"/>
    <p:sldMasterId id="2147483676" r:id="rId8"/>
    <p:sldMasterId id="2147483677" r:id="rId9"/>
    <p:sldMasterId id="2147483678" r:id="rId10"/>
  </p:sldMasterIdLst>
  <p:notesMasterIdLst>
    <p:notesMasterId r:id="rId38"/>
  </p:notesMasterIdLst>
  <p:handoutMasterIdLst>
    <p:handoutMasterId r:id="rId39"/>
  </p:handoutMasterIdLst>
  <p:sldIdLst>
    <p:sldId id="256" r:id="rId11"/>
    <p:sldId id="356" r:id="rId12"/>
    <p:sldId id="357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53" r:id="rId22"/>
    <p:sldId id="333" r:id="rId23"/>
    <p:sldId id="334" r:id="rId24"/>
    <p:sldId id="335" r:id="rId25"/>
    <p:sldId id="336" r:id="rId26"/>
    <p:sldId id="338" r:id="rId27"/>
    <p:sldId id="345" r:id="rId28"/>
    <p:sldId id="346" r:id="rId29"/>
    <p:sldId id="347" r:id="rId30"/>
    <p:sldId id="348" r:id="rId31"/>
    <p:sldId id="349" r:id="rId32"/>
    <p:sldId id="352" r:id="rId33"/>
    <p:sldId id="350" r:id="rId34"/>
    <p:sldId id="355" r:id="rId35"/>
    <p:sldId id="354" r:id="rId36"/>
    <p:sldId id="351" r:id="rId37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B9FF"/>
    <a:srgbClr val="FF99FF"/>
    <a:srgbClr val="9900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C8E7F565-8C10-46D5-B285-B586E4249E6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7A7D4208-C348-4BEA-A375-036E88AB3E2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F7D7-D161-4EA8-88FC-152116C688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D5D6-DD87-4C5F-9907-1E0489E5CE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858C-9E6F-4A5C-B2C2-90B55E2D5D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C6AE-6816-4574-974F-D6398300EE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ED94-6201-49CC-9F0B-A9527BED9D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www.ppt-to-video.com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5848-4AFE-4D59-B6BE-33903EF3EE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www.ppt-to-video.com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400A-EE3D-410A-AE0F-174E89DE48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www.ppt-to-video.com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81AC0-1ACE-4B21-A521-2397A539CE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www.ppt-to-video.com</a:t>
            </a: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1FC0-B769-4731-971A-FB0A074168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www.ppt-to-video.com</a:t>
            </a: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EA7A-672B-497C-AB57-07F9DD0A38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www.ppt-to-video.com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11F2-876B-4DC0-AD0E-35500124E5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www.ppt-to-video.com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02C4-AB1C-4EB8-9139-3105C4F329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498475"/>
            <a:ext cx="2109788" cy="5884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498475"/>
            <a:ext cx="6181725" cy="5884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39DA-D3ED-4FAE-9108-5F7DB4DF1B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www.ppt-to-video.com</a:t>
            </a: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C984-6443-4F69-BFE7-5B4D2195D3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www.ppt-to-video.com</a:t>
            </a: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DDC6-7F1E-4666-BCA0-CC5465AAD0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www.ppt-to-video.com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B878-7EBE-4AF2-BEB2-CEF10188DA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www.ppt-to-video.com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F6D1-AF35-4FAA-A12B-CBA78FB544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D872B-CFE5-4FBD-AB56-56ADFE0D0A5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AE92-843F-442A-9A2D-1303E9B3B6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168A-4DBB-484C-AB06-A98FB67A34F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63" y="18573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18573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3E44-59C4-464C-B203-EA62AB5900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7DF0A-1E15-451E-9098-2F96034482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588C-469A-4E4B-A122-7A2B976A54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77B4-C8B5-4550-B28E-DDF3389B58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FFB1-BC3A-4F64-9E64-DED2080997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6FF13-4992-448E-8AAE-CF15BE4948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36F4B-78E1-4C86-8CAE-DE8EBF9C45B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96DD-E2DA-48C0-AF39-8D518C0153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498475"/>
            <a:ext cx="2109788" cy="5884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498475"/>
            <a:ext cx="6181725" cy="5884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51CF-F4EC-470A-93AC-E2AF0956EEA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DD18-133F-449E-807E-531C3A45AA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1CF14-DD0D-4C56-9F3E-EF7E2513D6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BFDA-08BE-43E0-AAE8-416D0104B8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63" y="18573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18573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E8BC-DDC2-455D-92DF-D772476AC8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3200-5F6C-40D1-A225-3EC470C9DB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80E4-0AE9-43FD-832E-66FA888E6E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D2CE-ACE4-4C0B-9AF7-4C351FBF6B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82D7-B086-4211-A06B-99DA6A38B7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DA3C-E9B5-4FDD-964B-4383E02305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7135-8F94-4B37-AE9F-DB0D9D826C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02347-FBC2-447F-BB8A-C37B0EE0DD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498475"/>
            <a:ext cx="2109788" cy="5884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498475"/>
            <a:ext cx="6181725" cy="5884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AD98-E872-4D33-8104-F2F8DA4DDB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E0EE-BD22-46F7-A988-D7C6DB3DDFA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9B44-272B-4DF8-BF9E-B3CC6A6E4B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FF72-DB8D-4D55-9B54-DAA0E42E67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3338"/>
            <a:ext cx="4038600" cy="4125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3338"/>
            <a:ext cx="4038600" cy="4125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6D01-71C1-412D-ACB7-6911309269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3509-ECE9-4B53-B9A6-9E4B5AB6E2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9E466-1F7E-4BC2-9892-2310606D7A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63" y="18573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18573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7BEB-8B00-404E-9AC8-530401CA9F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8862-970C-4409-8F22-AF62499596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BD0F-6255-4D63-B4D5-115F3946F36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0F62-769A-4B8C-9B4D-6798E3C5F3B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A8BBE-0171-48AC-B835-12FBAFE3BE0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0825" y="285750"/>
            <a:ext cx="2085975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85750"/>
            <a:ext cx="61055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B19D-674F-42F1-AB2C-55BC00CEAA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0B368-80ED-45E7-AEFD-8948E18271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41BD-7B1C-408A-AEDB-4F3744A64B4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839A-4336-4F97-AB1A-9200452796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3338"/>
            <a:ext cx="4038600" cy="4125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3338"/>
            <a:ext cx="4038600" cy="4125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9693-1604-4BEC-B3E5-103589604F2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A43D-ADE6-4350-8CB8-0E86A6B3C7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3E90-07E1-4337-946B-8F7D5773248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6A81-F42B-4495-9C66-6D8392592C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E9FE-61AB-45CF-A991-66AFBB0C27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2B8AD-93BC-42C5-8BBB-7EED5229D7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9263-0F3F-471A-90A8-D4A8AFE54B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97C4-F617-41D5-9F03-C3DC4A94C2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0825" y="285750"/>
            <a:ext cx="2085975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85750"/>
            <a:ext cx="61055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ACE50-7161-4A00-B488-E9D5BAFF46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6E9F-B79F-4FEA-A40B-8A3A9DBFA0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4A4B-CCBB-420F-880E-CD8C5AA599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50AB-BD1C-4EC1-B8B7-889DFE969B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4269-F6DE-4C22-9AF6-661EB818A5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7AAB9-2E78-4108-8067-7756D9B59D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CC1C-B7AF-4D70-A6F7-A8638A25CF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F481-ECD3-4A65-8603-5A3B18DEC5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08C1-8CA9-4C27-B632-2B04E8F956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42915-5FEE-4000-BD55-D47AFE9356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BB5E-9044-493B-9EBD-56BF7051EF7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5916-CD89-445F-9625-F4AA4D6E45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BE770-CE72-43B1-B658-9D245032E5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66D5-3DAD-4395-8F82-D2B452C109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B6C3-28B5-42E1-A6BD-58C08A1949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756D-935D-402F-944D-AE9CB8815A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EF94-9C03-4B79-9820-FF9C28A9BD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F030-8723-448B-BE33-9AE8BCC28CD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EE3F-ABEB-4946-A961-EF3FCEC6C8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DE3D-BDD2-45EA-88B0-AFB79711B6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E697-8F24-4758-9B48-EBA6E111978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9715-610C-4B1B-98EF-BF4FBC69D8F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5E52-0731-43C2-BA6B-DE51E499FE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1D05-2947-413B-A418-A9529D5760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3A8B-A729-4C34-AC12-09464C9880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9ABF-8FEF-4B2E-9C00-408887EB85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1827-CF45-4FF7-BF8C-A852C014BA8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C6F3-925D-479E-85C0-420F50DCFB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612B-9223-40CA-8FF6-EB0CA9FBA6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4004-3524-4572-A6E0-1AF6290435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A2ED-2212-4EF8-96F3-0736B9AA53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D32B-9144-4F1A-AB85-A95D6E13DB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D3E3-69CA-43D4-9B28-7A69C9AA01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98ED-2C02-411A-B1C5-2110FB878D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BD35-D6F4-4B27-ABF8-68BEC50608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0B23-991F-414B-BF6D-CE5582F030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D0E5-1CF6-4847-A04E-264D3BB509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6CBD-D876-4A99-867B-4A58B9C308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285750" y="498475"/>
            <a:ext cx="8229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0063" y="18573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8F50CB4-E4AF-4516-A9DA-4184B6696B3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5D7FF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8"/>
          <p:cNvSpPr/>
          <p:nvPr/>
        </p:nvSpPr>
        <p:spPr>
          <a:xfrm>
            <a:off x="214282" y="627272"/>
            <a:ext cx="152400" cy="152400"/>
          </a:xfrm>
          <a:prstGeom prst="ellipse">
            <a:avLst/>
          </a:prstGeom>
          <a:gradFill rotWithShape="1">
            <a:gsLst>
              <a:gs pos="0">
                <a:srgbClr val="2FC4FF"/>
              </a:gs>
              <a:gs pos="49000">
                <a:srgbClr val="53CEFF"/>
              </a:gs>
              <a:gs pos="49100">
                <a:srgbClr val="0090C7"/>
              </a:gs>
              <a:gs pos="92000">
                <a:srgbClr val="8FDFFF"/>
              </a:gs>
              <a:gs pos="100000">
                <a:srgbClr val="00B0F6"/>
              </a:gs>
            </a:gsLst>
            <a:lin ang="5400000" scaled="1"/>
          </a:gradFill>
          <a:ln w="11430" cap="flat" cmpd="sng" algn="ctr">
            <a:solidFill>
              <a:srgbClr val="00B0F6"/>
            </a:solidFill>
            <a:prstDash val="solid"/>
          </a:ln>
          <a:effectLst>
            <a:outerShdw blurRad="39000" dist="25400" dir="5400000" rotWithShape="0">
              <a:srgbClr val="005A7E">
                <a:alpha val="82745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245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D0D0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zh-CN"/>
              <a:t>www.ppt-to-video.com</a:t>
            </a: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27D0ABC-BF9F-4D03-8C9F-F58C30CF60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285750" y="498475"/>
            <a:ext cx="8229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0063" y="18573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450BA82-0D00-404B-AA42-E93C412942D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5D7FF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wondershare\营销二组-赵翠\PPT模板\psd\070416\02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02475" y="4714875"/>
            <a:ext cx="2041525" cy="21431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5" name="标题占位符 1"/>
          <p:cNvSpPr>
            <a:spLocks noGrp="1"/>
          </p:cNvSpPr>
          <p:nvPr>
            <p:ph type="title"/>
          </p:nvPr>
        </p:nvSpPr>
        <p:spPr bwMode="auto">
          <a:xfrm>
            <a:off x="285750" y="498475"/>
            <a:ext cx="8229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0063" y="18573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4B148EC-E05A-4353-982E-6E4D0E4F33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5D7FF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/>
          <p:cNvSpPr/>
          <p:nvPr/>
        </p:nvSpPr>
        <p:spPr>
          <a:xfrm>
            <a:off x="3143250" y="2714625"/>
            <a:ext cx="6000750" cy="814388"/>
          </a:xfrm>
          <a:prstGeom prst="rect">
            <a:avLst/>
          </a:prstGeom>
          <a:solidFill>
            <a:srgbClr val="867700"/>
          </a:solidFill>
          <a:ln>
            <a:noFill/>
          </a:ln>
          <a:effectLst>
            <a:outerShdw dist="50800" dir="7980000" algn="ctr" rotWithShape="0">
              <a:schemeClr val="bg2">
                <a:lumMod val="10000"/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4099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28575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303338"/>
            <a:ext cx="82296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85F6648-2B0A-46E3-91C4-108A8C373A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28575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303338"/>
            <a:ext cx="82296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A3C8AAB1-F86D-4C98-991A-A009CBB3A4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0" y="928688"/>
            <a:ext cx="6000750" cy="46037"/>
          </a:xfrm>
          <a:prstGeom prst="rect">
            <a:avLst/>
          </a:prstGeom>
          <a:solidFill>
            <a:srgbClr val="867700"/>
          </a:solidFill>
          <a:ln>
            <a:noFill/>
          </a:ln>
          <a:effectLst>
            <a:outerShdw blurRad="50800" dist="25400" dir="2700000" algn="t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ngsana New" pitchFamily="18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SimSun" pitchFamily="2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53BBB992-86CA-4AC8-96DD-1AD25DA803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D0D0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5B13DD18-FA11-4503-B7E3-33B61DC57B0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1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74D831C-323C-4035-AFDE-399B7F53A2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772400" cy="2043112"/>
          </a:xfrm>
        </p:spPr>
        <p:txBody>
          <a:bodyPr/>
          <a:lstStyle/>
          <a:p>
            <a:pPr algn="ctr" eaLnBrk="1" hangingPunct="1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รายวิชา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BC309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การเขียนโปรแกรมภาษา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Java </a:t>
            </a:r>
            <a:br>
              <a:rPr lang="en-US" sz="44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(Java Programming)</a:t>
            </a:r>
            <a:endParaRPr lang="th-TH" sz="44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จาวาและเครื่องจักรสมมุติ</a:t>
            </a:r>
            <a:endParaRPr lang="en-US" sz="4400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mtClean="0">
                <a:latin typeface="Angsana New" pitchFamily="18" charset="-34"/>
                <a:cs typeface="Angsana New" pitchFamily="18" charset="-34"/>
              </a:rPr>
              <a:t>แผนผังแสดงการติดต่อของจาวาและเครื่องจักรสมมุติ</a:t>
            </a:r>
            <a:endParaRPr lang="en-US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14400" y="2795588"/>
            <a:ext cx="2286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Java program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429000" y="2795588"/>
            <a:ext cx="2286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Java program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943600" y="2795588"/>
            <a:ext cx="2286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Java program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14400" y="3709988"/>
            <a:ext cx="7315200" cy="609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Java virtual machine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914400" y="4471988"/>
            <a:ext cx="2286000" cy="6858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Windows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429000" y="4471988"/>
            <a:ext cx="2286000" cy="6858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Unix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943600" y="4471988"/>
            <a:ext cx="2286000" cy="6858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Macintosh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แผนผังแสดงการทำงานของภาษาจาวา</a:t>
            </a:r>
            <a:endParaRPr lang="en-US" sz="4400" b="1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9459" name="Picture 3" descr="jvmfi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81763" y="2060575"/>
            <a:ext cx="1422400" cy="1476375"/>
          </a:xfrm>
          <a:noFill/>
        </p:spPr>
      </p:pic>
      <p:pic>
        <p:nvPicPr>
          <p:cNvPr id="19460" name="Picture 4" descr="textfi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989138"/>
            <a:ext cx="1422400" cy="1476375"/>
          </a:xfrm>
          <a:noFill/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335338" y="2420938"/>
            <a:ext cx="2209800" cy="8382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java compiler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329238" y="5183188"/>
            <a:ext cx="2362200" cy="8382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java interpreter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39750" y="3573463"/>
            <a:ext cx="180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Java program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329238" y="3500438"/>
            <a:ext cx="3779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Java virtual machine program</a:t>
            </a:r>
          </a:p>
        </p:txBody>
      </p:sp>
      <p:pic>
        <p:nvPicPr>
          <p:cNvPr id="19465" name="Picture 13" descr="dos_comman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089150" y="4943475"/>
            <a:ext cx="2005013" cy="1222375"/>
          </a:xfrm>
          <a:noFill/>
        </p:spPr>
      </p:pic>
      <p:sp>
        <p:nvSpPr>
          <p:cNvPr id="19466" name="AutoShape 14"/>
          <p:cNvSpPr>
            <a:spLocks noChangeArrowheads="1"/>
          </p:cNvSpPr>
          <p:nvPr/>
        </p:nvSpPr>
        <p:spPr bwMode="auto">
          <a:xfrm rot="10800000">
            <a:off x="2411413" y="2492375"/>
            <a:ext cx="762000" cy="720725"/>
          </a:xfrm>
          <a:prstGeom prst="leftArrow">
            <a:avLst>
              <a:gd name="adj1" fmla="val 50000"/>
              <a:gd name="adj2" fmla="val 26432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67" name="AutoShape 15"/>
          <p:cNvSpPr>
            <a:spLocks noChangeArrowheads="1"/>
          </p:cNvSpPr>
          <p:nvPr/>
        </p:nvSpPr>
        <p:spPr bwMode="auto">
          <a:xfrm rot="10800000">
            <a:off x="5618163" y="2492375"/>
            <a:ext cx="762000" cy="720725"/>
          </a:xfrm>
          <a:prstGeom prst="leftArrow">
            <a:avLst>
              <a:gd name="adj1" fmla="val 50000"/>
              <a:gd name="adj2" fmla="val 26432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68" name="AutoShape 16"/>
          <p:cNvSpPr>
            <a:spLocks noChangeArrowheads="1"/>
          </p:cNvSpPr>
          <p:nvPr/>
        </p:nvSpPr>
        <p:spPr bwMode="auto">
          <a:xfrm>
            <a:off x="4249738" y="5157788"/>
            <a:ext cx="762000" cy="720725"/>
          </a:xfrm>
          <a:prstGeom prst="leftArrow">
            <a:avLst>
              <a:gd name="adj1" fmla="val 50000"/>
              <a:gd name="adj2" fmla="val 26432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69" name="AutoShape 17"/>
          <p:cNvSpPr>
            <a:spLocks noChangeArrowheads="1"/>
          </p:cNvSpPr>
          <p:nvPr/>
        </p:nvSpPr>
        <p:spPr bwMode="auto">
          <a:xfrm rot="-5400000">
            <a:off x="6748463" y="4170362"/>
            <a:ext cx="762000" cy="720725"/>
          </a:xfrm>
          <a:prstGeom prst="leftArrow">
            <a:avLst>
              <a:gd name="adj1" fmla="val 50000"/>
              <a:gd name="adj2" fmla="val 26432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/>
      <p:bldP spid="19464" grpId="0"/>
      <p:bldP spid="19466" grpId="0" animBg="1"/>
      <p:bldP spid="19467" grpId="0" animBg="1"/>
      <p:bldP spid="19468" grpId="0" animBg="1"/>
      <p:bldP spid="194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รูปแบบของการเขียนโปรแกรมในภาษา </a:t>
            </a:r>
            <a:r>
              <a:rPr lang="en-US" sz="4400" b="1" smtClean="0">
                <a:latin typeface="Angsana New" pitchFamily="18" charset="-34"/>
                <a:cs typeface="Angsana New" pitchFamily="18" charset="-34"/>
              </a:rPr>
              <a:t>JAVA</a:t>
            </a:r>
            <a:endParaRPr lang="th-TH" sz="4400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โปรแกรมที่ถูกพัฒนาด้วยภาษา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ถูกแบ่งเป็น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รูปแบบหลักๆ คือ</a:t>
            </a:r>
          </a:p>
          <a:p>
            <a:pPr lvl="1" eaLnBrk="1" hangingPunct="1"/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Java Application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คือ โปรแกรม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Java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ทั่วไปที่ทำงานได้ด้วยตัวมันเอง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Stand Alone Application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เหมือนกันไฟล์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.EXE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ใน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Windows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 ซึ่งสามารถใช้งานได้ทั้งบน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Windows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ลีนุกซ์และยูนิกซ์ตระกูลต่างๆ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 eaLnBrk="1" hangingPunct="1"/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Java Applet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คือ โปรแกรม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Java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ขนาดเล็ก ซึ่งรันด้วยตัวเองไม่ได้ ต้องถูกโปรแกรมเรียกไปใช้งานและจะถูกนำมาใช้บนอินเตอร์เน็ตเท่านั้น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ขั้นตอนการดำเนินของโปรแกรมภาษาจาวา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 Programming Language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คือโปรแกรมที่เราเขียนขึ้นโดยใช้ภาษาจาวาซึ่งอยู่ในรูปเท็กซ์ ที่สามารถอ่านได้ โดยมีนามสกุลของไฟล์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(.java)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เรียกว่า </a:t>
            </a:r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ซอร์ดโค้ด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source code)</a:t>
            </a:r>
          </a:p>
          <a:p>
            <a:pPr eaLnBrk="1" hangingPunct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ทำการคอมไพล์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ซอร์ดโค้ด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java class file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ไบต์โค้ด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เป็นไฟล์ที่มีนามสกุล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.class)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ซึ่งก็คือรูปของคำสั่งที่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 Virtual Machine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เข้าใจ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latin typeface="Angsana New" pitchFamily="18" charset="-34"/>
                <a:cs typeface="Angsana New" pitchFamily="18" charset="-34"/>
              </a:rPr>
              <a:t>API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API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คือโค้ดที่คอมไพล์แล้ว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(compiled code)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ซึ่งช่วยให้โปรแกรมสามารถดำเนินงานในส่วนของ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system services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ของระบบปฏิบัติการ</a:t>
            </a:r>
          </a:p>
          <a:p>
            <a:pPr eaLnBrk="1" hangingPunct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ชุด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 API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ชุดคือ</a:t>
            </a:r>
          </a:p>
          <a:p>
            <a:pPr lvl="1" eaLnBrk="1" hangingPunct="1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Standard Edition API</a:t>
            </a:r>
          </a:p>
          <a:p>
            <a:pPr lvl="1" eaLnBrk="1" hangingPunct="1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Standard Extension API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latin typeface="Angsana New" pitchFamily="18" charset="-34"/>
                <a:cs typeface="Angsana New" pitchFamily="18" charset="-34"/>
              </a:rPr>
              <a:t>Java Virtual Machine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 Virtual Machine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คือ ส่วนที่ไปติดต่องานโดยตรงต่อคอมพิวเตอร์ ภายในประกอบด้วย</a:t>
            </a:r>
          </a:p>
          <a:p>
            <a:pPr lvl="1" eaLnBrk="1" hangingPunct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Class loader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ทำหน้าที่โหลดไฟล์คลาสจากโปรแกรมและ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Java API</a:t>
            </a:r>
          </a:p>
          <a:p>
            <a:pPr lvl="2" eaLnBrk="1" hangingPunct="1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Bootstrap class loader</a:t>
            </a:r>
          </a:p>
          <a:p>
            <a:pPr lvl="2" eaLnBrk="1" hangingPunct="1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User-defined class loader</a:t>
            </a:r>
          </a:p>
          <a:p>
            <a:pPr lvl="1" eaLnBrk="1" hangingPunct="1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Execution Engine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มีหลายรูปแบบเพื่อจัดการไบต์โค้ด อาทิเช่น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Just in time, Adaptive optimizer 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latin typeface="Angsana New" pitchFamily="18" charset="-34"/>
                <a:cs typeface="Angsana New" pitchFamily="18" charset="-34"/>
              </a:rPr>
              <a:t>Java Platform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เนื่องจากจาวาถูกพัฒนามาเพื่อให้รันได้โดยไม่ขึ้นกับระบบที่เป็นระบบปฏิบัติการและฮาร์ดแวร์ </a:t>
            </a:r>
          </a:p>
          <a:p>
            <a:pPr eaLnBrk="1" hangingPunct="1">
              <a:lnSpc>
                <a:spcPct val="9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แต่เนื่องจากระบบต่างๆ เหล่านี้มีจุดประสงค์ในการใช้งานแตกต่างกัน จึงได้ถูกออกแบบมาไม่เหมือนกัน </a:t>
            </a:r>
          </a:p>
          <a:p>
            <a:pPr eaLnBrk="1" hangingPunct="1">
              <a:lnSpc>
                <a:spcPct val="90000"/>
              </a:lnSpc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ทางบริษัทซันไมโครซิสเต็มจึงแบ่งจาวาแพล็ดฟอร์มออกเป็น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รุ่นเพื่อประโยชน์ในการใช้งานโปรแกรมจาวาในแต่ละอุปกรณ์ให้มีประสิทธิภาพที่สุด นั่นคือ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Java 2 Platform Standard Edition(J2SE)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Java 2 Platform Enterprise Edition (J2EE)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Java 2 Platform Micro Edition (J2ME)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ก่อนการเขียนโปรแกรมด้วยภาษาจาวา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เราต้องทำการเตรียมสิ่งต่อไปนี้เพื่อใช้ในการเขียนโปรแกรมจาวา</a:t>
            </a:r>
          </a:p>
          <a:p>
            <a:pPr eaLnBrk="1" hangingPunct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 compiler</a:t>
            </a:r>
          </a:p>
          <a:p>
            <a:pPr eaLnBrk="1" hangingPunct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Code Tools ( Edit plus, Notepad , etc.)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ขั้นตอนการสร้างโปรแกรมจาวา</a:t>
            </a:r>
            <a:endParaRPr lang="en-US" sz="4400" b="1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7651" name="Picture 3" descr="sourcecodeed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905000"/>
            <a:ext cx="2743200" cy="1643063"/>
          </a:xfr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00100" y="37338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1. editor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00100" y="4191000"/>
            <a:ext cx="1801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2. compiler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00100" y="5195888"/>
            <a:ext cx="2019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3. interpreter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4267200" y="2057400"/>
            <a:ext cx="1066800" cy="11430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</a:rPr>
              <a:t>A.java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295400" y="4689475"/>
            <a:ext cx="2633663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javac  filename.java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295400" y="5680075"/>
            <a:ext cx="2667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java filename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5257800" y="2514600"/>
            <a:ext cx="914400" cy="1143000"/>
          </a:xfrm>
          <a:custGeom>
            <a:avLst/>
            <a:gdLst>
              <a:gd name="T0" fmla="*/ 580051 w 21600"/>
              <a:gd name="T1" fmla="*/ 21008 h 21600"/>
              <a:gd name="T2" fmla="*/ 191558 w 21600"/>
              <a:gd name="T3" fmla="*/ 232886 h 21600"/>
              <a:gd name="T4" fmla="*/ 538226 w 21600"/>
              <a:gd name="T5" fmla="*/ 208386 h 21600"/>
              <a:gd name="T6" fmla="*/ 1010751 w 21600"/>
              <a:gd name="T7" fmla="*/ 393965 h 21600"/>
              <a:gd name="T8" fmla="*/ 872363 w 21600"/>
              <a:gd name="T9" fmla="*/ 686276 h 21600"/>
              <a:gd name="T10" fmla="*/ 638556 w 21600"/>
              <a:gd name="T11" fmla="*/ 51329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99" y="9030"/>
                </a:moveTo>
                <a:cubicBezTo>
                  <a:pt x="16891" y="5879"/>
                  <a:pt x="14052" y="3677"/>
                  <a:pt x="10800" y="3677"/>
                </a:cubicBezTo>
                <a:cubicBezTo>
                  <a:pt x="8935" y="3676"/>
                  <a:pt x="7144" y="4408"/>
                  <a:pt x="5812" y="5714"/>
                </a:cubicBezTo>
                <a:lnTo>
                  <a:pt x="3238" y="3088"/>
                </a:lnTo>
                <a:cubicBezTo>
                  <a:pt x="5257" y="1108"/>
                  <a:pt x="7972" y="-1"/>
                  <a:pt x="10800" y="0"/>
                </a:cubicBezTo>
                <a:cubicBezTo>
                  <a:pt x="15731" y="0"/>
                  <a:pt x="20036" y="3339"/>
                  <a:pt x="21261" y="8116"/>
                </a:cubicBezTo>
                <a:lnTo>
                  <a:pt x="23876" y="7445"/>
                </a:lnTo>
                <a:lnTo>
                  <a:pt x="20607" y="12969"/>
                </a:lnTo>
                <a:lnTo>
                  <a:pt x="15084" y="9700"/>
                </a:lnTo>
                <a:lnTo>
                  <a:pt x="17699" y="903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5867400" y="3276600"/>
            <a:ext cx="1143000" cy="11430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latin typeface="Times New Roman" pitchFamily="18" charset="0"/>
              </a:rPr>
              <a:t>A.class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6934200" y="3962400"/>
            <a:ext cx="914400" cy="1143000"/>
          </a:xfrm>
          <a:custGeom>
            <a:avLst/>
            <a:gdLst>
              <a:gd name="T0" fmla="*/ 580051 w 21600"/>
              <a:gd name="T1" fmla="*/ 21008 h 21600"/>
              <a:gd name="T2" fmla="*/ 191558 w 21600"/>
              <a:gd name="T3" fmla="*/ 232886 h 21600"/>
              <a:gd name="T4" fmla="*/ 538226 w 21600"/>
              <a:gd name="T5" fmla="*/ 208386 h 21600"/>
              <a:gd name="T6" fmla="*/ 1010751 w 21600"/>
              <a:gd name="T7" fmla="*/ 393965 h 21600"/>
              <a:gd name="T8" fmla="*/ 872363 w 21600"/>
              <a:gd name="T9" fmla="*/ 686276 h 21600"/>
              <a:gd name="T10" fmla="*/ 638556 w 21600"/>
              <a:gd name="T11" fmla="*/ 51329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99" y="9030"/>
                </a:moveTo>
                <a:cubicBezTo>
                  <a:pt x="16891" y="5879"/>
                  <a:pt x="14052" y="3677"/>
                  <a:pt x="10800" y="3677"/>
                </a:cubicBezTo>
                <a:cubicBezTo>
                  <a:pt x="8935" y="3676"/>
                  <a:pt x="7144" y="4408"/>
                  <a:pt x="5812" y="5714"/>
                </a:cubicBezTo>
                <a:lnTo>
                  <a:pt x="3238" y="3088"/>
                </a:lnTo>
                <a:cubicBezTo>
                  <a:pt x="5257" y="1108"/>
                  <a:pt x="7972" y="-1"/>
                  <a:pt x="10800" y="0"/>
                </a:cubicBezTo>
                <a:cubicBezTo>
                  <a:pt x="15731" y="0"/>
                  <a:pt x="20036" y="3339"/>
                  <a:pt x="21261" y="8116"/>
                </a:cubicBezTo>
                <a:lnTo>
                  <a:pt x="23876" y="7445"/>
                </a:lnTo>
                <a:lnTo>
                  <a:pt x="20607" y="12969"/>
                </a:lnTo>
                <a:lnTo>
                  <a:pt x="15084" y="9700"/>
                </a:lnTo>
                <a:lnTo>
                  <a:pt x="17699" y="903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156325" y="2327275"/>
            <a:ext cx="172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</a:rPr>
              <a:t>javac</a:t>
            </a:r>
            <a:r>
              <a:rPr lang="en-US" sz="2400" b="1" i="1" dirty="0">
                <a:latin typeface="Times New Roman" pitchFamily="18" charset="0"/>
              </a:rPr>
              <a:t> A.java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239000" y="3505200"/>
            <a:ext cx="98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itchFamily="18" charset="0"/>
              </a:rPr>
              <a:t>java A</a:t>
            </a:r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3733800" y="23622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27664" name="Picture 16" descr="dos_comm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77000" y="4876800"/>
            <a:ext cx="2209800" cy="1157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/>
      <p:bldP spid="27662" grpId="0"/>
      <p:bldP spid="276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มารู้จักซอฟแวร์สำหรับสร้างโปรแกรมภาษา</a:t>
            </a:r>
            <a:endParaRPr lang="en-US" sz="4400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543800" cy="4114800"/>
          </a:xfrm>
        </p:spPr>
        <p:txBody>
          <a:bodyPr/>
          <a:lstStyle/>
          <a:p>
            <a:pPr eaLnBrk="1" hangingPunct="1"/>
            <a:r>
              <a:rPr lang="en-US" smtClean="0">
                <a:latin typeface="Angsana New" pitchFamily="18" charset="-34"/>
                <a:cs typeface="Angsana New" pitchFamily="18" charset="-34"/>
              </a:rPr>
              <a:t>ซอฟต์แวร์ที่ใช้ชื่อว่า </a:t>
            </a:r>
            <a:r>
              <a:rPr lang="en-US" sz="2800" b="1" smtClean="0">
                <a:latin typeface="Angsana New" pitchFamily="18" charset="-34"/>
                <a:cs typeface="Angsana New" pitchFamily="18" charset="-34"/>
              </a:rPr>
              <a:t>EditPlus</a:t>
            </a:r>
            <a:endParaRPr lang="en-US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en-US" smtClean="0">
                <a:latin typeface="Angsana New" pitchFamily="18" charset="-34"/>
                <a:cs typeface="Angsana New" pitchFamily="18" charset="-34"/>
              </a:rPr>
              <a:t>สามารถสร้างโปรแกรมได้หลายภาษาโดยจะมีสีแยกประเภทของคำในแต่ละภาษาให้ ทำให้สะดวกต่อการอ่านโปรแกรม</a:t>
            </a:r>
            <a:endParaRPr lang="en-US" sz="280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en-US" smtClean="0">
                <a:latin typeface="Angsana New" pitchFamily="18" charset="-34"/>
                <a:cs typeface="Angsana New" pitchFamily="18" charset="-34"/>
              </a:rPr>
              <a:t>ให้ทำการสร้าง </a:t>
            </a:r>
            <a:r>
              <a:rPr lang="en-US" sz="2800" smtClean="0">
                <a:latin typeface="Angsana New" pitchFamily="18" charset="-34"/>
                <a:cs typeface="Angsana New" pitchFamily="18" charset="-34"/>
              </a:rPr>
              <a:t>config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เพื่อให้โปรแกรมเราสามารถคอมไพล์ไฟล์โปรแกรมจาวาและรันไฟล์โปรแกรมจาวาได้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00232" y="2857496"/>
            <a:ext cx="4628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สุวิทยชาญ แก้วสุรรณ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3174" y="4000504"/>
            <a:ext cx="32303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088-5640717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98" name="Picture 2" descr="Suwitchan Kaewsuw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00042"/>
            <a:ext cx="2214578" cy="2214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857224" y="5214950"/>
            <a:ext cx="7204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www.suwitchan.eu5.org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en-US" sz="4400" b="1" smtClean="0">
                <a:latin typeface="Angsana New" pitchFamily="18" charset="-34"/>
                <a:cs typeface="Angsana New" pitchFamily="18" charset="-34"/>
              </a:rPr>
              <a:t>สร้าง config ใน EditPlus</a:t>
            </a:r>
          </a:p>
        </p:txBody>
      </p:sp>
      <p:pic>
        <p:nvPicPr>
          <p:cNvPr id="29699" name="Picture 3" descr="configEditPl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2824163"/>
            <a:ext cx="5181600" cy="3557587"/>
          </a:xfr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38200" y="16764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3200"/>
              <a:t>ทำการสร้าง </a:t>
            </a:r>
            <a:r>
              <a:rPr lang="en-US" sz="2800"/>
              <a:t>config</a:t>
            </a:r>
            <a:r>
              <a:rPr lang="en-US" sz="3200"/>
              <a:t> </a:t>
            </a:r>
            <a:r>
              <a:rPr lang="th-TH" sz="3200"/>
              <a:t>เพื่อให้โปรแกรม </a:t>
            </a:r>
            <a:r>
              <a:rPr lang="en-US" sz="2800"/>
              <a:t>EditPlus</a:t>
            </a:r>
            <a:r>
              <a:rPr lang="en-US" sz="3200"/>
              <a:t> </a:t>
            </a:r>
            <a:r>
              <a:rPr lang="th-TH" sz="3200"/>
              <a:t>สามารถคอมไพล์และรันโปรแกรมภาษาจาวาได้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en-US" sz="4400" b="1" smtClean="0">
                <a:latin typeface="Angsana New" pitchFamily="18" charset="-34"/>
                <a:cs typeface="Angsana New" pitchFamily="18" charset="-34"/>
              </a:rPr>
              <a:t>สร้าง config ใน EditPlus</a:t>
            </a:r>
          </a:p>
        </p:txBody>
      </p:sp>
      <p:pic>
        <p:nvPicPr>
          <p:cNvPr id="30723" name="Picture 3" descr="Preferen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" y="2346325"/>
            <a:ext cx="3890963" cy="3287713"/>
          </a:xfrm>
          <a:noFill/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276600" y="3200400"/>
            <a:ext cx="6096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3886200" y="4038600"/>
            <a:ext cx="228600" cy="228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14400" y="1674813"/>
            <a:ext cx="699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คลิก </a:t>
            </a:r>
            <a:r>
              <a:rPr lang="en-US" sz="2800" b="1" i="1"/>
              <a:t>add tool/Program </a:t>
            </a:r>
            <a:r>
              <a:rPr lang="th-TH" sz="3200"/>
              <a:t>แล้วเติมข้อความดังในภาพด้านล่างทั้งสอง</a:t>
            </a:r>
            <a:endParaRPr lang="en-US" sz="2800" b="1" i="1"/>
          </a:p>
        </p:txBody>
      </p:sp>
      <p:pic>
        <p:nvPicPr>
          <p:cNvPr id="30727" name="Picture 7" descr="Preferences_runjav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06938" y="2319338"/>
            <a:ext cx="3675062" cy="3471862"/>
          </a:xfrm>
          <a:noFill/>
        </p:spPr>
      </p:pic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7450138" y="3276600"/>
            <a:ext cx="6096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8059738" y="4114800"/>
            <a:ext cx="228600" cy="228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033463" y="5821363"/>
            <a:ext cx="2005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/>
              <a:t>ซ้าย </a:t>
            </a:r>
            <a:r>
              <a:rPr lang="en-US" sz="3200"/>
              <a:t>set compiler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303838" y="5797550"/>
            <a:ext cx="2155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/>
              <a:t>ขวา </a:t>
            </a:r>
            <a:r>
              <a:rPr lang="en-US" sz="3200"/>
              <a:t>set interpreter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เริ่มใช้โปรแกรม</a:t>
            </a:r>
            <a:r>
              <a:rPr lang="en-US" sz="4400" b="1" smtClean="0">
                <a:latin typeface="Angsana New" pitchFamily="18" charset="-34"/>
                <a:cs typeface="Angsana New" pitchFamily="18" charset="-34"/>
              </a:rPr>
              <a:t> EditPlus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th-TH" smtClean="0">
                <a:latin typeface="Angsana New" pitchFamily="18" charset="-34"/>
                <a:cs typeface="Angsana New" pitchFamily="18" charset="-34"/>
              </a:rPr>
              <a:t>เปิดโปรแกรม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EditPlus 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ขึ้นมา</a:t>
            </a:r>
          </a:p>
          <a:p>
            <a:pPr eaLnBrk="1" hangingPunct="1"/>
            <a:r>
              <a:rPr lang="th-TH" smtClean="0">
                <a:latin typeface="Angsana New" pitchFamily="18" charset="-34"/>
                <a:cs typeface="Angsana New" pitchFamily="18" charset="-34"/>
              </a:rPr>
              <a:t>คลิกเมนู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File/New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 เลือก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java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เริ่มใช้โปรแกรม</a:t>
            </a:r>
            <a:r>
              <a:rPr lang="en-US" sz="4400" b="1" smtClean="0">
                <a:latin typeface="Angsana New" pitchFamily="18" charset="-34"/>
                <a:cs typeface="Angsana New" pitchFamily="18" charset="-34"/>
              </a:rPr>
              <a:t> EditPlus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685800" y="1619250"/>
            <a:ext cx="7772400" cy="585788"/>
          </a:xfrm>
        </p:spPr>
        <p:txBody>
          <a:bodyPr/>
          <a:lstStyle/>
          <a:p>
            <a:pPr eaLnBrk="1" hangingPunct="1"/>
            <a:r>
              <a:rPr lang="en-US" smtClean="0">
                <a:latin typeface="Angsana New" pitchFamily="18" charset="-34"/>
                <a:cs typeface="Angsana New" pitchFamily="18" charset="-34"/>
              </a:rPr>
              <a:t>ลองพิมพ์ไฟล์ต่อไปนี้แล้วบันทึกในชื่อ Welcome1.java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5800" y="2254250"/>
            <a:ext cx="7769225" cy="4000500"/>
          </a:xfrm>
          <a:prstGeom prst="rect">
            <a:avLst/>
          </a:prstGeom>
          <a:solidFill>
            <a:srgbClr val="FFFF99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/** A first program in Java.*/</a:t>
            </a:r>
          </a:p>
          <a:p>
            <a:r>
              <a:rPr lang="en-US" sz="3200" b="1"/>
              <a:t>public class Welcome1 {</a:t>
            </a:r>
          </a:p>
          <a:p>
            <a:r>
              <a:rPr lang="en-US" sz="3200" b="1"/>
              <a:t>  /* main method begins execution of Java application */</a:t>
            </a:r>
          </a:p>
          <a:p>
            <a:r>
              <a:rPr lang="en-US" sz="3200" b="1"/>
              <a:t>  public static void main ( String args[] )</a:t>
            </a:r>
          </a:p>
          <a:p>
            <a:r>
              <a:rPr lang="en-US" sz="3200" b="1"/>
              <a:t>  {</a:t>
            </a:r>
          </a:p>
          <a:p>
            <a:r>
              <a:rPr lang="en-US" sz="3200" b="1"/>
              <a:t>    System.out.println(“Hello, Java”);</a:t>
            </a:r>
          </a:p>
          <a:p>
            <a:r>
              <a:rPr lang="en-US" sz="3200" b="1"/>
              <a:t>  } // end method main</a:t>
            </a:r>
          </a:p>
          <a:p>
            <a:r>
              <a:rPr lang="en-US" sz="3200" b="1"/>
              <a:t>} // end class Welcome1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ลองสร้างโปรแกรมแรก</a:t>
            </a:r>
            <a:endParaRPr lang="en-US" sz="4400" b="1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87709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ผลการ </a:t>
            </a:r>
            <a:r>
              <a:rPr lang="en-US" sz="4400" b="1" smtClean="0">
                <a:latin typeface="Angsana New" pitchFamily="18" charset="-34"/>
                <a:cs typeface="Angsana New" pitchFamily="18" charset="-34"/>
              </a:rPr>
              <a:t>Compile</a:t>
            </a:r>
            <a:endParaRPr lang="th-TH" sz="4400" b="1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8783637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cs typeface="Angsana New" pitchFamily="18" charset="-34"/>
              </a:rPr>
              <a:t>ผลการรัน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73238"/>
            <a:ext cx="81407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แบบฝึกหัด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525962"/>
          </a:xfrm>
        </p:spPr>
        <p:txBody>
          <a:bodyPr/>
          <a:lstStyle/>
          <a:p>
            <a:pPr eaLnBrk="1" hangingPunct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ลองแก้ไขโปรแกรม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Welcome1.java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ให้แสดงข้อความดังนี้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914400" y="2590800"/>
            <a:ext cx="7391400" cy="2362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b="1"/>
              <a:t>Welcome to Java Programming!</a:t>
            </a:r>
            <a:endParaRPr lang="en-US" sz="4000"/>
          </a:p>
          <a:p>
            <a:endParaRPr lang="en-US" sz="4000"/>
          </a:p>
          <a:p>
            <a:endParaRPr lang="th-TH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5077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คะแนนและการตัดเกรด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857232"/>
            <a:ext cx="25026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คะแนนเก็บ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3042" y="1500174"/>
            <a:ext cx="318388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เข้าเรียน 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  <a:p>
            <a:pPr>
              <a:buFontTx/>
              <a:buChar char="-"/>
            </a:pPr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แบบฝึกหัดทฤษฎี 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</a:p>
          <a:p>
            <a:pPr>
              <a:buFontTx/>
              <a:buChar char="-"/>
            </a:pPr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แบบฝึกหัดปฏิบัติ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</a:p>
          <a:p>
            <a:pPr>
              <a:buFontTx/>
              <a:buChar char="-"/>
            </a:pP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714752"/>
            <a:ext cx="24978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สอบปลายภาค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5918" y="4143380"/>
            <a:ext cx="23262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สอบทฤษฎี 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</a:p>
          <a:p>
            <a:pPr>
              <a:buFontTx/>
              <a:buChar char="-"/>
            </a:pPr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ปฏิบัติ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</a:t>
            </a:r>
          </a:p>
          <a:p>
            <a:pPr>
              <a:buFontTx/>
              <a:buChar char="-"/>
            </a:pP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3570" y="3571876"/>
            <a:ext cx="318067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ตัดเกรดแบบอิงเกณฑ์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2" descr="http://t1.gstatic.com/images?q=tbn:ANd9GcRGDFofHoJiI0bMjoXcU-w_8hI_7XfTaZphUE8n2zsUhoVPK3f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56"/>
            <a:ext cx="2200275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JAVA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เป็นผลิตผลจากบริษัท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ซัน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ไมโครซิสเต็ม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ซึ่งในขณะนั้นได้คิดพัฒนาระบบซอฟต์แวร์เพื่อใช้บนชิพของเครื่องใช้ไฟฟ้าขนาดเล็ก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แต่ประสบปัญหากับการใช้ภาษาซีพลัสพลัส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(C++)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ซึ่งเป็นภาษาเชิงวัตถุที่นิยมในขณะนั้น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จึงได้คิดพัฒนาภาษาใหม่ที่เหมาะสมกว่า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ปัญหาของภาษา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C++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คือ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ชิพของเครื่องใช้ไฟฟ้ามีหลายเบอร์หลายยี่ห้อที่ชุดคำสั่งต่างกัน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หน่วยความจำของเครื่องใช้ไฟฟ้ามีขนาดเล็ก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ไม่มีความปลอดภัย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การออกแบบของภาษาจาวา</a:t>
            </a:r>
            <a:endParaRPr lang="en-US" sz="4400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เป็นภาษาที่ง่าย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ต่อการเรียนและเข้าใจ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เป็นภาษาเชิงวัตถุ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เป็นภาษาที่มีความคงทน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เพราะมีการดักจับข้อผิดพลาด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เป็นภาษาที่มีความปลอดภัย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เป็นภาษาที่รันได้กับเครื่องทุกระบบ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i="1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en-US" b="1" i="1" u="sng" dirty="0" err="1" smtClean="0">
                <a:latin typeface="Angsana New" pitchFamily="18" charset="-34"/>
                <a:cs typeface="Angsana New" pitchFamily="18" charset="-34"/>
              </a:rPr>
              <a:t>จาวาเป็นแพลตฟอร์ม</a:t>
            </a:r>
            <a:r>
              <a:rPr lang="en-US" b="1" i="1" dirty="0" smtClean="0">
                <a:latin typeface="Angsana New" pitchFamily="18" charset="-34"/>
                <a:cs typeface="Angsana New" pitchFamily="18" charset="-34"/>
              </a:rPr>
              <a:t>”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en-US" i="1" u="sng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สถาปัตยกรรมของจาวา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สถาปัตยกรรมของจาวาประกอบด้วยส่วนสำคัญ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ส่วนหลักคือ</a:t>
            </a:r>
          </a:p>
          <a:p>
            <a:pPr lvl="1" eaLnBrk="1" hangingPunct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 programming language</a:t>
            </a:r>
          </a:p>
          <a:p>
            <a:pPr lvl="1" eaLnBrk="1" hangingPunct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 class file</a:t>
            </a:r>
          </a:p>
          <a:p>
            <a:pPr lvl="1" eaLnBrk="1" hangingPunct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 API (Application Programming Interface)</a:t>
            </a:r>
          </a:p>
          <a:p>
            <a:pPr lvl="1" eaLnBrk="1" hangingPunct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 VM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 Virtual Machine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eaLnBrk="1" hangingPunct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โดย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 API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 VM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ทั้งสองรวมกันเรียกว่า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Java Platform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สถาปัตยกรรมของจาวา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76400" y="1905000"/>
            <a:ext cx="4495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/>
              <a:t>Java programming language</a:t>
            </a:r>
            <a:endParaRPr lang="th-TH" sz="3600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676400" y="2590800"/>
            <a:ext cx="4495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Java class file</a:t>
            </a:r>
            <a:endParaRPr lang="th-TH" sz="360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676400" y="3276600"/>
            <a:ext cx="4495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/>
          </a:p>
          <a:p>
            <a:pPr algn="ctr"/>
            <a:endParaRPr lang="en-US" sz="3600"/>
          </a:p>
          <a:p>
            <a:pPr algn="ctr"/>
            <a:r>
              <a:rPr lang="en-US" sz="3600"/>
              <a:t>Java Virtual Machine</a:t>
            </a:r>
            <a:endParaRPr lang="th-TH" sz="360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895600" y="3276600"/>
            <a:ext cx="20574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Java API</a:t>
            </a:r>
            <a:endParaRPr lang="th-TH" sz="360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676400" y="4800600"/>
            <a:ext cx="4495800" cy="6858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Computer System</a:t>
            </a:r>
            <a:endParaRPr lang="th-TH" sz="36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553200" y="37338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Java Platform</a:t>
            </a:r>
            <a:endParaRPr lang="th-TH" sz="3600"/>
          </a:p>
        </p:txBody>
      </p:sp>
      <p:sp>
        <p:nvSpPr>
          <p:cNvPr id="15369" name="AutoShape 9"/>
          <p:cNvSpPr>
            <a:spLocks/>
          </p:cNvSpPr>
          <p:nvPr/>
        </p:nvSpPr>
        <p:spPr bwMode="auto">
          <a:xfrm>
            <a:off x="6248400" y="3276600"/>
            <a:ext cx="381000" cy="15240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/>
      <p:bldP spid="153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smtClean="0">
                <a:latin typeface="Angsana New" pitchFamily="18" charset="-34"/>
                <a:cs typeface="Angsana New" pitchFamily="18" charset="-34"/>
              </a:rPr>
              <a:t>Platform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แพล็ตฟอร์ม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(Platform)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hardware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software environment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ที่โปรแกรมใช้ในการรัน</a:t>
            </a:r>
          </a:p>
          <a:p>
            <a:pPr eaLnBrk="1" hangingPunct="1">
              <a:spcBef>
                <a:spcPct val="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ตัวอย่างของแพล็ตฟอร์ม เช่น 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Window2000, Linux, Solaris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ที่ติดตั้งบน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IBM compatible PC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Mac OS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ที่ติดตั้งบนเครื่อง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Mac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เป็นต้น</a:t>
            </a:r>
          </a:p>
          <a:p>
            <a:pPr eaLnBrk="1" hangingPunct="1">
              <a:spcBef>
                <a:spcPct val="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โดยแพล็ตฟอร์มส่วนใหญ่เป็น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การรวมกันของระบบปฏิบัติการ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(operating system)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กับฮาร์ดแวร์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(hardware)</a:t>
            </a:r>
          </a:p>
          <a:p>
            <a:pPr eaLnBrk="1" hangingPunct="1">
              <a:spcBef>
                <a:spcPct val="0"/>
              </a:spcBef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แต่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Java Platform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Software-only platform</a:t>
            </a: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จาวาเป็นแพลตฟอร์ม</a:t>
            </a:r>
            <a:endParaRPr lang="en-US" sz="4400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เนื่องจากจาวาได้ถูกพัฒนาเพื่อให้สามารถรันบนระบบใดก็ได้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</a:t>
            </a:r>
          </a:p>
          <a:p>
            <a:pPr eaLnBrk="1" hangingPunct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ดังนั้นจาวาจึงได้สร้างแพลตฟอร์มของมันเองขึ้นมาเพื่อให้การแปลความของภาษาจาวาเป็นหนึ่งเดียวเท่านั้น</a:t>
            </a:r>
          </a:p>
          <a:p>
            <a:pPr eaLnBrk="1" hangingPunct="1"/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จาวาได้นำแนวคิดการจำลองเครื่องจักรสมมุติขึ้นมาเรียกว่า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java virtual machine (JVM)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เพื่อมาติดต่องานกับระบบที่มีอยู่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ravel-template">
  <a:themeElements>
    <a:clrScheme name="1_travel-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ravel-template">
      <a:majorFont>
        <a:latin typeface="Verdana"/>
        <a:ea typeface="SimSun"/>
        <a:cs typeface=""/>
      </a:majorFont>
      <a:minorFont>
        <a:latin typeface="Verdan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ravel-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Travel-1">
  <a:themeElements>
    <a:clrScheme name="2_Travel-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ravel-1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ravel-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vel-template">
  <a:themeElements>
    <a:clrScheme name="travel-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ravel-template">
      <a:majorFont>
        <a:latin typeface="Verdana"/>
        <a:ea typeface="SimSun"/>
        <a:cs typeface=""/>
      </a:majorFont>
      <a:minorFont>
        <a:latin typeface="Verdan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vel-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ravel-template">
  <a:themeElements>
    <a:clrScheme name="2_travel-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ravel-template">
      <a:majorFont>
        <a:latin typeface="Verdana"/>
        <a:ea typeface="SimSun"/>
        <a:cs typeface=""/>
      </a:majorFont>
      <a:minorFont>
        <a:latin typeface="Verdana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ravel-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endark">
  <a:themeElements>
    <a:clrScheme name="1_pendark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endark">
      <a:majorFont>
        <a:latin typeface="Arial"/>
        <a:ea typeface="SimSun"/>
        <a:cs typeface="Arial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endark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endark">
  <a:themeElements>
    <a:clrScheme name="pendark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endark">
      <a:majorFont>
        <a:latin typeface="Arial"/>
        <a:ea typeface="SimSun"/>
        <a:cs typeface="Arial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ndark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ide-screen-Presentation">
  <a:themeElements>
    <a:clrScheme name="1_wide-screen-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wide-screen-Presentatio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ide-screen-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wide-screen-Presentation">
  <a:themeElements>
    <a:clrScheme name="wide-screen-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wide-screen-Presentation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de-screen-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ravel-1">
  <a:themeElements>
    <a:clrScheme name="1_Travel-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ravel-1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ravel-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ravel-1">
  <a:themeElements>
    <a:clrScheme name="Travel-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ravel-1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vel-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travel-template</Template>
  <TotalTime>439</TotalTime>
  <Words>1035</Words>
  <Application>Microsoft Office PowerPoint</Application>
  <PresentationFormat>On-screen Show (4:3)</PresentationFormat>
  <Paragraphs>134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1_travel-template</vt:lpstr>
      <vt:lpstr>travel-template</vt:lpstr>
      <vt:lpstr>2_travel-template</vt:lpstr>
      <vt:lpstr>1_pendark</vt:lpstr>
      <vt:lpstr>pendark</vt:lpstr>
      <vt:lpstr>1_wide-screen-Presentation</vt:lpstr>
      <vt:lpstr>wide-screen-Presentation</vt:lpstr>
      <vt:lpstr>1_Travel-1</vt:lpstr>
      <vt:lpstr>Travel-1</vt:lpstr>
      <vt:lpstr>2_Travel-1</vt:lpstr>
      <vt:lpstr>รายวิชา BC309 การเขียนโปรแกรมภาษา Java  (Java Programming)</vt:lpstr>
      <vt:lpstr>Slide 2</vt:lpstr>
      <vt:lpstr>Slide 3</vt:lpstr>
      <vt:lpstr>JAVA</vt:lpstr>
      <vt:lpstr>การออกแบบของภาษาจาวา</vt:lpstr>
      <vt:lpstr>สถาปัตยกรรมของจาวา</vt:lpstr>
      <vt:lpstr>สถาปัตยกรรมของจาวา</vt:lpstr>
      <vt:lpstr>Platform</vt:lpstr>
      <vt:lpstr>จาวาเป็นแพลตฟอร์ม</vt:lpstr>
      <vt:lpstr>จาวาและเครื่องจักรสมมุติ</vt:lpstr>
      <vt:lpstr>แผนผังแสดงการทำงานของภาษาจาวา</vt:lpstr>
      <vt:lpstr>รูปแบบของการเขียนโปรแกรมในภาษา JAVA</vt:lpstr>
      <vt:lpstr>ขั้นตอนการดำเนินของโปรแกรมภาษาจาวา</vt:lpstr>
      <vt:lpstr>API</vt:lpstr>
      <vt:lpstr>Java Virtual Machine</vt:lpstr>
      <vt:lpstr>Java Platform</vt:lpstr>
      <vt:lpstr>ก่อนการเขียนโปรแกรมด้วยภาษาจาวา</vt:lpstr>
      <vt:lpstr>ขั้นตอนการสร้างโปรแกรมจาวา</vt:lpstr>
      <vt:lpstr>มารู้จักซอฟแวร์สำหรับสร้างโปรแกรมภาษา</vt:lpstr>
      <vt:lpstr>การสร้าง config ใน EditPlus</vt:lpstr>
      <vt:lpstr>การสร้าง config ใน EditPlus</vt:lpstr>
      <vt:lpstr>เริ่มใช้โปรแกรม EditPlus</vt:lpstr>
      <vt:lpstr>เริ่มใช้โปรแกรม EditPlus</vt:lpstr>
      <vt:lpstr>ลองสร้างโปรแกรมแรก</vt:lpstr>
      <vt:lpstr>ผลการ Compile</vt:lpstr>
      <vt:lpstr>ผลการรัน</vt:lpstr>
      <vt:lpstr>แบบฝึกหัด</vt:lpstr>
    </vt:vector>
  </TitlesOfParts>
  <Company>cpe-nu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การเขียนโปรแกรมเชิงวัตถุ (Object Oriented Programming)</dc:title>
  <dc:creator>taooo</dc:creator>
  <cp:lastModifiedBy>Chan-ITDSG</cp:lastModifiedBy>
  <cp:revision>81</cp:revision>
  <dcterms:created xsi:type="dcterms:W3CDTF">2009-06-05T02:15:55Z</dcterms:created>
  <dcterms:modified xsi:type="dcterms:W3CDTF">2013-07-07T03:04:07Z</dcterms:modified>
</cp:coreProperties>
</file>